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aveat"/>
      <p:regular r:id="rId17"/>
      <p:bold r:id="rId18"/>
    </p:embeddedFont>
    <p:embeddedFont>
      <p:font typeface="Amatic SC"/>
      <p:regular r:id="rId19"/>
      <p:bold r:id="rId20"/>
    </p:embeddedFont>
    <p:embeddedFont>
      <p:font typeface="Lobster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obster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regular.fntdata"/><Relationship Id="rId6" Type="http://schemas.openxmlformats.org/officeDocument/2006/relationships/slide" Target="slides/slide1.xml"/><Relationship Id="rId18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c69e9da8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c69e9da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c69e9da8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c69e9da8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ba15882aa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ba15882aa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ba15882aa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ba15882aa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ba15882aa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ba15882aa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b580a1bd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b580a1bd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b580a1bd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b580a1bd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b580a1bd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b580a1bd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b580a1bd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b580a1bd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b580a1bd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b580a1bd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51600"/>
            <a:ext cx="8520600" cy="9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18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“Dobrze widzi się tylko sercem. Najważniejsze jest niewidoczne dla oczu”</a:t>
            </a:r>
            <a:endParaRPr b="1" sz="318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619325" y="1256400"/>
            <a:ext cx="6191100" cy="8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3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interpretacja cytatu z powieści “Mały Książę”</a:t>
            </a:r>
            <a:endParaRPr b="1" sz="23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42" y="699975"/>
            <a:ext cx="4175133" cy="21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673" y="2159875"/>
            <a:ext cx="4010624" cy="298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6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      DZIĘKUJEMY ZA OGLĄDANIE</a:t>
            </a:r>
            <a:endParaRPr sz="46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autorzy: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pl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NATALIA STANISŁAWSKA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pl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NATALIA BOROWIECKA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matic SC"/>
              <a:buChar char="-"/>
            </a:pPr>
            <a:r>
              <a:rPr lang="pl" sz="25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AMELIA JĘDRASZKIEWICZ</a:t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42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Umieszczenie sentencji</a:t>
            </a:r>
            <a:endParaRPr sz="342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265775"/>
            <a:ext cx="8520600" cy="3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Cytat ten został wypowiedziany przez lisa jako rada/wskazówka. Mały Książę nie spytał się przyjaciela o nic lecz on sam wykazał inicjatywę udzielenia rady. Nazwał to swoją tajemnicą. Zdarzenie to wydarzyło się na Ziemii.</a:t>
            </a:r>
            <a:endParaRPr sz="2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ROZDZIAŁ XXI</a:t>
            </a:r>
            <a:endParaRPr sz="2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62625"/>
            <a:ext cx="3374300" cy="21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32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Interpretacja “Widzieć sercem”</a:t>
            </a:r>
            <a:endParaRPr sz="332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Widzieć sercem oznacza nie oceniać ludzi po okładce, a dogłębnie zajrzeć w duszę człowieka.- Amelia Jędraszkiewicz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Widzieć sercem oznacza </a:t>
            </a:r>
            <a:r>
              <a:rPr lang="pl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zaakceptować</a:t>
            </a:r>
            <a:r>
              <a:rPr lang="pl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czyjeś wady i doszukiwać się ich zalet, oraz zrozumieć, że nikt nie jest idealny.- Natalia Borowiecka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Widzieć sercem oznacza, że nie wybiera się np. przyjaciół po wyglądzie, a dopiero po poznaniu ich.- Natalia Stanisławska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447475"/>
            <a:ext cx="3584200" cy="15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90875"/>
            <a:ext cx="85206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2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Interpretacja “Dobrze widzi się tylko sercem, najważniejsze jest niewidoczne dla oczu”</a:t>
            </a:r>
            <a:endParaRPr sz="262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04900"/>
            <a:ext cx="8520600" cy="40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pl" sz="1355">
                <a:solidFill>
                  <a:srgbClr val="F6B26B"/>
                </a:solidFill>
                <a:latin typeface="Lobster"/>
                <a:ea typeface="Lobster"/>
                <a:cs typeface="Lobster"/>
                <a:sym typeface="Lobster"/>
              </a:rPr>
              <a:t>Amelia Jędraszkiewicz:</a:t>
            </a:r>
            <a:endParaRPr sz="1355">
              <a:solidFill>
                <a:srgbClr val="F6B26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pl" sz="1117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-czasami człowiek może być idealny na zewnątrz, ale “zepsuty” w środku</a:t>
            </a:r>
            <a:endParaRPr sz="1117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pl" sz="1117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-nie powinniśmy oceniać ludzi po okładce (patrząc tylko oczami, a nie sercem)</a:t>
            </a:r>
            <a:endParaRPr sz="1117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pl" sz="1117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- serce czasami podpowiada nam lepiej niż oczy, ponieważ to nie wygląd jest najważniejszy a charakter człowieka</a:t>
            </a:r>
            <a:endParaRPr sz="1117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pl" sz="1355">
                <a:solidFill>
                  <a:srgbClr val="F6B26B"/>
                </a:solidFill>
                <a:latin typeface="Lobster"/>
                <a:ea typeface="Lobster"/>
                <a:cs typeface="Lobster"/>
                <a:sym typeface="Lobster"/>
              </a:rPr>
              <a:t>Natalia Stanisławska</a:t>
            </a:r>
            <a:endParaRPr sz="1355">
              <a:solidFill>
                <a:srgbClr val="F6B26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pl" sz="1117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-ludzie mogą być podobni z zewnątrz, ale ich wnętrze może się różni</a:t>
            </a:r>
            <a:endParaRPr sz="1117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pl" sz="1355">
                <a:solidFill>
                  <a:srgbClr val="F6B26B"/>
                </a:solidFill>
                <a:latin typeface="Lobster"/>
                <a:ea typeface="Lobster"/>
                <a:cs typeface="Lobster"/>
                <a:sym typeface="Lobster"/>
              </a:rPr>
              <a:t>Natalia Borowiecka</a:t>
            </a:r>
            <a:endParaRPr sz="1355">
              <a:solidFill>
                <a:srgbClr val="F6B26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pl" sz="1146">
                <a:solidFill>
                  <a:srgbClr val="000000"/>
                </a:solidFill>
                <a:highlight>
                  <a:srgbClr val="FFF2CC"/>
                </a:highlight>
                <a:latin typeface="Lobster"/>
                <a:ea typeface="Lobster"/>
                <a:cs typeface="Lobster"/>
                <a:sym typeface="Lobster"/>
              </a:rPr>
              <a:t>-Czasem ktoś z zewnątrz wygląda niecodziennie lub w jakiś sposób nas odstrasza, a tak naprawdę jest bardzo wartościową i wrażliwą osobą </a:t>
            </a:r>
            <a:endParaRPr sz="1146">
              <a:solidFill>
                <a:srgbClr val="000000"/>
              </a:solidFill>
              <a:highlight>
                <a:srgbClr val="FFF2CC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pl" sz="1146">
                <a:solidFill>
                  <a:srgbClr val="000000"/>
                </a:solidFill>
                <a:highlight>
                  <a:srgbClr val="FFF2CC"/>
                </a:highlight>
                <a:latin typeface="Lobster"/>
                <a:ea typeface="Lobster"/>
                <a:cs typeface="Lobster"/>
                <a:sym typeface="Lobster"/>
              </a:rPr>
              <a:t>-Oceniając kogoś oczami, a nie sercem możemy wyrządzić komuś krzywdę lub samemu się na kimś zawieść </a:t>
            </a:r>
            <a:endParaRPr sz="1217">
              <a:solidFill>
                <a:srgbClr val="000000"/>
              </a:solidFill>
              <a:highlight>
                <a:srgbClr val="FFF2CC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pl" sz="1217">
                <a:solidFill>
                  <a:srgbClr val="000000"/>
                </a:solidFill>
                <a:highlight>
                  <a:srgbClr val="FFF2CC"/>
                </a:highlight>
                <a:latin typeface="Lobster"/>
                <a:ea typeface="Lobster"/>
                <a:cs typeface="Lobster"/>
                <a:sym typeface="Lobster"/>
              </a:rPr>
              <a:t>-</a:t>
            </a:r>
            <a:r>
              <a:rPr lang="pl" sz="1146">
                <a:solidFill>
                  <a:srgbClr val="000000"/>
                </a:solidFill>
                <a:highlight>
                  <a:srgbClr val="FFF2CC"/>
                </a:highlight>
                <a:latin typeface="Lobster"/>
                <a:ea typeface="Lobster"/>
                <a:cs typeface="Lobster"/>
                <a:sym typeface="Lobster"/>
              </a:rPr>
              <a:t>Ludzi nie różni kolor skóry, wygląd czy wyznanie lecz to że czynią dobro albo zło</a:t>
            </a:r>
            <a:endParaRPr sz="1146">
              <a:solidFill>
                <a:srgbClr val="000000"/>
              </a:solidFill>
              <a:highlight>
                <a:srgbClr val="FFF2CC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114300" marR="1143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046">
              <a:solidFill>
                <a:srgbClr val="000000"/>
              </a:solidFill>
              <a:highlight>
                <a:srgbClr val="FFF2CC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117">
              <a:solidFill>
                <a:srgbClr val="000000"/>
              </a:solidFill>
              <a:highlight>
                <a:srgbClr val="FFF2CC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617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1325"/>
            <a:ext cx="85206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02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Przykłady z książek</a:t>
            </a:r>
            <a:endParaRPr sz="302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017625"/>
            <a:ext cx="8520600" cy="3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pl" sz="2397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“</a:t>
            </a:r>
            <a:r>
              <a:rPr b="1" lang="pl" sz="264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BALLADYNA”</a:t>
            </a:r>
            <a:endParaRPr b="1" sz="264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pl" sz="1353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Balladyna była piękną </a:t>
            </a:r>
            <a:r>
              <a:rPr b="1" lang="pl" sz="1353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dziewczyną</a:t>
            </a:r>
            <a:r>
              <a:rPr b="1" lang="pl" sz="1353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o nieprzeciętnej urodzie. Z zewnątrz nie miała sobie nic do zarzucenia, lecz w środku była okrutna, oschła i bezuczuciowa. Pokazuje to przez swoje </a:t>
            </a:r>
            <a:r>
              <a:rPr b="1" lang="pl" sz="1353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późniejsze</a:t>
            </a:r>
            <a:r>
              <a:rPr b="1" lang="pl" sz="1353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czyny. Główna bohaterka swoją postawą pokazała, że patrzy tylko oczami np. była zainteresowana Kirkorem tylko przez jego status społeczny.</a:t>
            </a:r>
            <a:endParaRPr b="1" sz="1353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pl" sz="2757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“Quo Vadis”</a:t>
            </a:r>
            <a:endParaRPr b="1" sz="2757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pl" sz="141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Kolejnym przykładem jest Ligia i Winicjusz. Dziewczyna patrzyła na Winicjusza jak na aroganckiego, zepsutego poganina po prostu złego człowieka. Mężczyzna za to zakochał się w </a:t>
            </a:r>
            <a:r>
              <a:rPr b="1" lang="pl" sz="141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dziewczynie przez co zmienił swoje postępowanie. Wówczas Ligia dostrzegła w nim dobrego człowieka patrząc sercem.</a:t>
            </a:r>
            <a:endParaRPr b="1" sz="1516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1623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775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625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45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100" y="371700"/>
            <a:ext cx="3819525" cy="45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00" y="1230950"/>
            <a:ext cx="3433075" cy="32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140650"/>
            <a:ext cx="8520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02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Interpretacje jako rysunki</a:t>
            </a:r>
            <a:endParaRPr sz="302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863950"/>
            <a:ext cx="8520600" cy="3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</a:t>
            </a:r>
            <a:r>
              <a:rPr b="1" lang="pl"/>
              <a:t> </a:t>
            </a:r>
            <a:r>
              <a:rPr b="1" lang="pl" sz="3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Ameleczka                                   Nataleczka B.                   </a:t>
            </a:r>
            <a:endParaRPr b="1" sz="32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3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     </a:t>
            </a:r>
            <a:endParaRPr b="1" sz="32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925" y="1519025"/>
            <a:ext cx="3307046" cy="3458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50" y="1519025"/>
            <a:ext cx="2822449" cy="345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838200"/>
            <a:ext cx="8520600" cy="3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       </a:t>
            </a:r>
            <a:r>
              <a:rPr b="1" lang="pl" sz="3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Nataleczka S.</a:t>
            </a:r>
            <a:r>
              <a:rPr lang="pl"/>
              <a:t>                                 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350" y="1552575"/>
            <a:ext cx="4572001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500" y="921550"/>
            <a:ext cx="4152901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